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91" r:id="rId4"/>
    <p:sldId id="265" r:id="rId5"/>
    <p:sldId id="262" r:id="rId6"/>
    <p:sldId id="260" r:id="rId7"/>
    <p:sldId id="282" r:id="rId8"/>
    <p:sldId id="261" r:id="rId9"/>
    <p:sldId id="263" r:id="rId10"/>
    <p:sldId id="278" r:id="rId11"/>
    <p:sldId id="274" r:id="rId12"/>
    <p:sldId id="268" r:id="rId13"/>
    <p:sldId id="275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45" autoAdjust="0"/>
    <p:restoredTop sz="94660"/>
  </p:normalViewPr>
  <p:slideViewPr>
    <p:cSldViewPr>
      <p:cViewPr varScale="1">
        <p:scale>
          <a:sx n="51" d="100"/>
          <a:sy n="51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71185-CEB2-4A21-86C7-7E8EFD29F677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49F73-824F-4937-A2B2-530FE0AE0B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0899-9B6D-4672-BBA0-078EF85773AF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FD42A-75BA-466B-A2F4-B3D1B8316F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5D510-538F-4857-B8D0-7C45EABE1CF0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27E2-223D-4C0B-A09C-49A226A875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B8EFA-46CA-448A-B913-2E4068C4370C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44BC3-75F7-40CD-BEF3-9DA584684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0973-2F01-426A-A181-270FB11E9C24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7429F-EEF0-4D29-B997-EC1C66B383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F2434-7A87-4BFF-A0D7-FF6B5D4B63B4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F3870-6739-47BB-A5B7-7A725DD75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F87F-95D1-4650-934D-27635FE5B1A7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B1556-FFFD-42AF-9FC1-90BD60123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ECF0-B949-421C-B3EA-180914173B44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A8C13-401B-4977-953E-4032AE012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12451-DAEB-453B-A6CC-B2575499BC7C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9886C-754C-4D2F-9ECC-1CE5DB64B5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AE5A-D4AB-43E5-854A-B7CDADEF10BF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7CE85-6E5A-4201-8B5C-ADD5C0D91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8C7E0-4ECF-4417-BE7E-DF370F01E607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6CD7A-970D-422A-8E7B-E912527B6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410CC9-5A9F-44A1-834D-0C6AE579965B}" type="datetimeFigureOut">
              <a:rPr lang="ru-RU"/>
              <a:pPr>
                <a:defRPr/>
              </a:pPr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398923-14A1-4C2F-8489-B3A703509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1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70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Педагогический проект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«Книга – лучший друг».</a:t>
            </a:r>
          </a:p>
        </p:txBody>
      </p:sp>
      <p:sp>
        <p:nvSpPr>
          <p:cNvPr id="13315" name="Содержимое 4"/>
          <p:cNvSpPr>
            <a:spLocks noGrp="1"/>
          </p:cNvSpPr>
          <p:nvPr>
            <p:ph idx="1"/>
          </p:nvPr>
        </p:nvSpPr>
        <p:spPr>
          <a:xfrm>
            <a:off x="457200" y="3357563"/>
            <a:ext cx="8229600" cy="19431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smtClean="0">
                <a:solidFill>
                  <a:srgbClr val="002060"/>
                </a:solidFill>
              </a:rPr>
              <a:t>Подготовила воспитатель</a:t>
            </a:r>
          </a:p>
          <a:p>
            <a:pPr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smtClean="0">
                <a:solidFill>
                  <a:srgbClr val="002060"/>
                </a:solidFill>
              </a:rPr>
              <a:t>МБДОУ «Детский сад № 14» </a:t>
            </a:r>
          </a:p>
          <a:p>
            <a:pPr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smtClean="0">
                <a:solidFill>
                  <a:srgbClr val="002060"/>
                </a:solidFill>
              </a:rPr>
              <a:t>Денк Светлана Станиславовна</a:t>
            </a:r>
          </a:p>
          <a:p>
            <a:pPr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smtClean="0">
                <a:solidFill>
                  <a:srgbClr val="002060"/>
                </a:solidFill>
              </a:rPr>
              <a:t>Томашева Светлана Александровна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Разучивание стихотворения по мнемотаблице.</a:t>
            </a:r>
          </a:p>
        </p:txBody>
      </p:sp>
      <p:sp>
        <p:nvSpPr>
          <p:cNvPr id="22531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259263" cy="44640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000" smtClean="0"/>
              <a:t>Мама мне читает книжку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Про зайчишку и лисёнка.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Я б послушал про войнушку,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Только мама ведь девчонка.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Ей, наверно, станет скучно,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Так, что даже зазевает.</a:t>
            </a:r>
          </a:p>
          <a:p>
            <a:pPr eaLnBrk="1" hangingPunct="1">
              <a:buFont typeface="Arial" charset="0"/>
              <a:buNone/>
            </a:pPr>
            <a:endParaRPr lang="ru-RU" sz="2000" smtClean="0"/>
          </a:p>
          <a:p>
            <a:pPr eaLnBrk="1" hangingPunct="1"/>
            <a:endParaRPr lang="ru-RU" sz="2000" smtClean="0"/>
          </a:p>
        </p:txBody>
      </p:sp>
      <p:sp>
        <p:nvSpPr>
          <p:cNvPr id="22532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41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000" smtClean="0"/>
              <a:t>Ладно, завтра про войнушку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На ночь папа почитает.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А сегодня про зайчишку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И про плюшевого мишку,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Хоть про мышку, хоть про шишку.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Все равно, была бы книжка.</a:t>
            </a:r>
          </a:p>
        </p:txBody>
      </p:sp>
      <p:pic>
        <p:nvPicPr>
          <p:cNvPr id="22533" name="Picture 2" descr="C:\Users\Галя\Desktop\библиотека\DSCN16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3860800"/>
            <a:ext cx="309562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Пословицы и поговорки о пользе чтения: </a:t>
            </a: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Хорошая книга – лучший друг.</a:t>
            </a:r>
          </a:p>
          <a:p>
            <a:pPr eaLnBrk="1" hangingPunct="1"/>
            <a:r>
              <a:rPr lang="ru-RU" sz="2400" smtClean="0"/>
              <a:t>С книгой поведешься – ума наберешься.</a:t>
            </a:r>
          </a:p>
          <a:p>
            <a:pPr eaLnBrk="1" hangingPunct="1"/>
            <a:r>
              <a:rPr lang="ru-RU" sz="2400" smtClean="0"/>
              <a:t>Будешь книги читать – будешь все знать.</a:t>
            </a:r>
          </a:p>
          <a:p>
            <a:pPr eaLnBrk="1" hangingPunct="1"/>
            <a:r>
              <a:rPr lang="ru-RU" sz="2400" smtClean="0"/>
              <a:t>Хорошую книгу читать не в тягость, а в радость.</a:t>
            </a:r>
          </a:p>
          <a:p>
            <a:pPr eaLnBrk="1" hangingPunct="1"/>
            <a:r>
              <a:rPr lang="ru-RU" sz="2400" smtClean="0"/>
              <a:t>Книга учит жить, книгой надо дорожить.</a:t>
            </a:r>
          </a:p>
          <a:p>
            <a:pPr eaLnBrk="1" hangingPunct="1"/>
            <a:r>
              <a:rPr lang="ru-RU" sz="2400" smtClean="0"/>
              <a:t>Если книг читать не будешь – скоро грамоту забудешь.</a:t>
            </a:r>
          </a:p>
          <a:p>
            <a:pPr eaLnBrk="1" hangingPunct="1"/>
            <a:r>
              <a:rPr lang="ru-RU" sz="2400" smtClean="0"/>
              <a:t>Кто много читает, тот много знает.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Загадки про книги: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268413"/>
            <a:ext cx="8075612" cy="485775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Не куст, а с листочками,                                                Поселились мудрецы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Не рубашка, а сшита,                                                     В застекленные дворцы,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Не человек, а рассказывает.                                        В тишине, наедине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                                                                                      Открывают тайны мне.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Говорит она беззвучно,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А понятно и нескучно.                                            У стены – большой и важный -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Ты беседуй чаще с ней –                                          Дом стоит многоэтажный.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Станешь вчетверо умней.                                        Мы на нижнем этаже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                                                                                 Всех жильцов прочли уже.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                                                                                              (книжный шкаф)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Ожидаемые результаты:</a:t>
            </a:r>
          </a:p>
        </p:txBody>
      </p:sp>
      <p:sp>
        <p:nvSpPr>
          <p:cNvPr id="25603" name="Rectangle 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chemeClr val="tx2"/>
                </a:solidFill>
              </a:rPr>
              <a:t>Повышен интерес детей и родителей к художественной литературе;</a:t>
            </a:r>
            <a:endParaRPr lang="ru-RU" sz="2800" smtClean="0">
              <a:solidFill>
                <a:schemeClr val="tx2"/>
              </a:solidFill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chemeClr val="tx2"/>
                </a:solidFill>
              </a:rPr>
              <a:t>Дети умеют слушать сказки, рассказы, сочувствовать положительным героям;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chemeClr val="tx2"/>
                </a:solidFill>
              </a:rPr>
              <a:t>Возрождение традиции домашнего чтения;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chemeClr val="tx2"/>
                </a:solidFill>
              </a:rPr>
              <a:t>Родители активно участвуют в данном проекте.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002060"/>
                </a:solidFill>
              </a:rPr>
              <a:t>Мы помним, как в детстве книги листали,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Под подушку сказки любимые клали.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Теперь наши дети, наши кровинки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Водят пальцем по строчкам и смотрят картинки.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/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В день детской книги мы шлем поздравленья,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Хотим, чтобы книга имела значенье.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В наш трудный, в компьютеры загнанный век</a:t>
            </a:r>
            <a:br>
              <a:rPr lang="ru-RU" sz="2800" smtClean="0">
                <a:solidFill>
                  <a:srgbClr val="002060"/>
                </a:solidFill>
              </a:rPr>
            </a:br>
            <a:r>
              <a:rPr lang="ru-RU" sz="2800" smtClean="0">
                <a:solidFill>
                  <a:srgbClr val="002060"/>
                </a:solidFill>
              </a:rPr>
              <a:t>Пусть книги по-прежнему будут у всех.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C00000"/>
                </a:solidFill>
              </a:rPr>
              <a:t>Актуальность проекта: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000" smtClean="0">
                <a:solidFill>
                  <a:srgbClr val="002060"/>
                </a:solidFill>
              </a:rPr>
              <a:t>       В современном обществе на смену книгам все чаще и чаще приходят компьютеры, электронные и цифровые носители. Книги становятся невостребованными, пылятся на полках в библиотеках и магазинах. Современному родителю проще нажать кнопку дистанционного пульта, чем достать и прочитать своему ребенку книгу. Становление и развитие ребенка происходит только при живом общении. Следствием недостаточного общения детей с книгами становятся речевые нарушения, нарушения мыслительных процессов, слабое развитие коммуникативных функций и т.д. Все это негативно отражается на общем состоянии ребенка и на формировании его как личности. Таким образом, актуальность проекта обусловлена недостаточной востребованностью книг подрастающим поколением как основного источника знаний для развития и воспитания.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917575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FF0000"/>
                </a:solidFill>
              </a:rPr>
              <a:t>Цель: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457200" y="2105025"/>
            <a:ext cx="8229600" cy="1900238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mtClean="0"/>
              <a:t>  </a:t>
            </a:r>
            <a:r>
              <a:rPr lang="ru-RU" sz="2800" smtClean="0">
                <a:solidFill>
                  <a:schemeClr val="tx2"/>
                </a:solidFill>
              </a:rPr>
              <a:t>Формирование у детей умение любить и понимать произведения художественной литературы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C00000"/>
                </a:solidFill>
              </a:rPr>
              <a:t>Задачи проекта: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2000" smtClean="0">
                <a:solidFill>
                  <a:srgbClr val="002060"/>
                </a:solidFill>
              </a:rPr>
              <a:t>Учить детей слушать сказки, рассказы, стихи;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smtClean="0">
                <a:solidFill>
                  <a:srgbClr val="002060"/>
                </a:solidFill>
              </a:rPr>
              <a:t>Следить за </a:t>
            </a:r>
            <a:r>
              <a:rPr lang="ru-RU" sz="2000" smtClean="0">
                <a:solidFill>
                  <a:srgbClr val="FF0000"/>
                </a:solidFill>
              </a:rPr>
              <a:t>развитием действия</a:t>
            </a:r>
            <a:r>
              <a:rPr lang="ru-RU" sz="2000" smtClean="0">
                <a:solidFill>
                  <a:srgbClr val="002060"/>
                </a:solidFill>
              </a:rPr>
              <a:t> в сказках, </a:t>
            </a:r>
            <a:r>
              <a:rPr lang="ru-RU" sz="2000" smtClean="0">
                <a:solidFill>
                  <a:srgbClr val="FF0000"/>
                </a:solidFill>
              </a:rPr>
              <a:t>сочувствовать положительным героям;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smtClean="0">
                <a:solidFill>
                  <a:srgbClr val="FF0000"/>
                </a:solidFill>
              </a:rPr>
              <a:t>Формировать</a:t>
            </a:r>
            <a:r>
              <a:rPr lang="ru-RU" sz="2000" smtClean="0">
                <a:solidFill>
                  <a:srgbClr val="002060"/>
                </a:solidFill>
              </a:rPr>
              <a:t> </a:t>
            </a:r>
            <a:r>
              <a:rPr lang="ru-RU" sz="2000" smtClean="0">
                <a:solidFill>
                  <a:srgbClr val="002060"/>
                </a:solidFill>
                <a:latin typeface="Arial" charset="0"/>
              </a:rPr>
              <a:t>развивать </a:t>
            </a:r>
            <a:r>
              <a:rPr lang="ru-RU" sz="2000" smtClean="0">
                <a:solidFill>
                  <a:srgbClr val="002060"/>
                </a:solidFill>
              </a:rPr>
              <a:t>художественно-речевую деятельность;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smtClean="0">
                <a:solidFill>
                  <a:srgbClr val="002060"/>
                </a:solidFill>
              </a:rPr>
              <a:t>Вызывать положительные эмоции и интерес при чтении книг.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smtClean="0">
                <a:solidFill>
                  <a:srgbClr val="002060"/>
                </a:solidFill>
              </a:rPr>
              <a:t>Воспитывать на примере героев произведений положительные черты характера;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smtClean="0">
                <a:solidFill>
                  <a:srgbClr val="002060"/>
                </a:solidFill>
              </a:rPr>
              <a:t>Прививать уважение к книге.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chemeClr val="tx2"/>
                </a:solidFill>
              </a:rPr>
              <a:t>Заинтересовать родителей жизнью группы, вызвать желание участвовать в ней. </a:t>
            </a:r>
          </a:p>
          <a:p>
            <a:pPr eaLnBrk="1" hangingPunct="1">
              <a:buFont typeface="Wingdings" pitchFamily="2" charset="2"/>
              <a:buChar char="Ø"/>
            </a:pPr>
            <a:endParaRPr lang="ru-RU" sz="2000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8435975" cy="5688013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Вид проекта:</a:t>
            </a:r>
            <a:br>
              <a:rPr lang="ru-RU" sz="3200" smtClean="0">
                <a:solidFill>
                  <a:srgbClr val="C00000"/>
                </a:solidFill>
              </a:rPr>
            </a:br>
            <a:r>
              <a:rPr lang="ru-RU" sz="2800" smtClean="0">
                <a:solidFill>
                  <a:schemeClr val="tx2"/>
                </a:solidFill>
              </a:rPr>
              <a:t>групповой</a:t>
            </a:r>
            <a:r>
              <a:rPr lang="ru-RU" sz="3200" smtClean="0">
                <a:solidFill>
                  <a:schemeClr val="tx2"/>
                </a:solidFill>
              </a:rPr>
              <a:t/>
            </a:r>
            <a:br>
              <a:rPr lang="ru-RU" sz="3200" smtClean="0">
                <a:solidFill>
                  <a:schemeClr val="tx2"/>
                </a:solidFill>
              </a:rPr>
            </a:br>
            <a:r>
              <a:rPr lang="ru-RU" sz="3200" smtClean="0">
                <a:solidFill>
                  <a:schemeClr val="tx2"/>
                </a:solidFill>
              </a:rPr>
              <a:t/>
            </a:r>
            <a:br>
              <a:rPr lang="ru-RU" sz="3200" smtClean="0">
                <a:solidFill>
                  <a:schemeClr val="tx2"/>
                </a:solidFill>
              </a:rPr>
            </a:br>
            <a:r>
              <a:rPr lang="ru-RU" sz="3200" smtClean="0">
                <a:solidFill>
                  <a:srgbClr val="C00000"/>
                </a:solidFill>
              </a:rPr>
              <a:t>Продолжительность: </a:t>
            </a:r>
            <a:br>
              <a:rPr lang="ru-RU" sz="3200" smtClean="0">
                <a:solidFill>
                  <a:srgbClr val="C00000"/>
                </a:solidFill>
              </a:rPr>
            </a:br>
            <a:r>
              <a:rPr lang="ru-RU" sz="2800" smtClean="0">
                <a:solidFill>
                  <a:schemeClr val="tx2"/>
                </a:solidFill>
              </a:rPr>
              <a:t>краткосрочный с 6.04.2015 г. – 30.04.2015 г.</a:t>
            </a:r>
            <a:br>
              <a:rPr lang="ru-RU" sz="2800" smtClean="0">
                <a:solidFill>
                  <a:schemeClr val="tx2"/>
                </a:solidFill>
              </a:rPr>
            </a:br>
            <a:r>
              <a:rPr lang="ru-RU" sz="2800" smtClean="0">
                <a:solidFill>
                  <a:schemeClr val="tx2"/>
                </a:solidFill>
              </a:rPr>
              <a:t/>
            </a:r>
            <a:br>
              <a:rPr lang="ru-RU" sz="2800" smtClean="0">
                <a:solidFill>
                  <a:schemeClr val="tx2"/>
                </a:solidFill>
              </a:rPr>
            </a:br>
            <a:r>
              <a:rPr lang="ru-RU" sz="3200" smtClean="0">
                <a:solidFill>
                  <a:srgbClr val="C00000"/>
                </a:solidFill>
              </a:rPr>
              <a:t>Участники проекта:</a:t>
            </a:r>
            <a:br>
              <a:rPr lang="ru-RU" sz="3200" smtClean="0">
                <a:solidFill>
                  <a:srgbClr val="C00000"/>
                </a:solidFill>
              </a:rPr>
            </a:br>
            <a:r>
              <a:rPr lang="ru-RU" sz="2800" smtClean="0">
                <a:solidFill>
                  <a:schemeClr val="tx2"/>
                </a:solidFill>
              </a:rPr>
              <a:t>- дети средней группы</a:t>
            </a:r>
            <a:br>
              <a:rPr lang="ru-RU" sz="2800" smtClean="0">
                <a:solidFill>
                  <a:schemeClr val="tx2"/>
                </a:solidFill>
              </a:rPr>
            </a:br>
            <a:r>
              <a:rPr lang="ru-RU" sz="2800" smtClean="0">
                <a:solidFill>
                  <a:schemeClr val="tx2"/>
                </a:solidFill>
              </a:rPr>
              <a:t>- педагоги</a:t>
            </a:r>
            <a:br>
              <a:rPr lang="ru-RU" sz="2800" smtClean="0">
                <a:solidFill>
                  <a:schemeClr val="tx2"/>
                </a:solidFill>
              </a:rPr>
            </a:br>
            <a:r>
              <a:rPr lang="ru-RU" sz="2800" smtClean="0">
                <a:solidFill>
                  <a:schemeClr val="tx2"/>
                </a:solidFill>
              </a:rPr>
              <a:t>- родители</a:t>
            </a:r>
          </a:p>
        </p:txBody>
      </p:sp>
      <p:sp>
        <p:nvSpPr>
          <p:cNvPr id="17411" name="AutoShape 4" descr="data:image/jpeg;base64,/9j/4AAQSkZJRgABAQAAAQABAAD/2wCEAAkGBxQSEhQUExQVFhUXGBgaGBcYFRwUFxwcFRwYHBccFxcYHCggHRwlHBccIjEhJSkrLi4uHB8zODMsNygtLisBCgoKDg0OGBAPFi0cFBwrLywsLCwrNywsLCwsNywsLCwsLCw3LDcsLCwsLCwsLCwsKyw3LCwsLCwsLDcrLCwsLP/AABEIARAAuQMBIgACEQEDEQH/xAAcAAACAgMBAQAAAAAAAAAAAAADBAUGAQIHAAj/xABJEAABAwEDBgYPBQgDAAMAAAABAAIDEQQFIQYSMUFRYSNxgZGh0RMiMlJTVHJ0k5Sxs7TB8AcVJTSSMzVCYoKDsuEWc/EUQ2P/xAAZAQEBAQEBAQAAAAAAAAAAAAAAAQQCBQP/xAAjEQEAAQIFBQEBAAAAAAAAAAAAAQMxAhETFHEEQVFhoSES/9oADAMBAAIRAxEAPwCyXVdnZ+yudNaBSd0bWxuYAAGB9T2QYa9exO/8fZT8xa/TWbrXsmxwdo85l+GKopcanE6V5dOn/bbUxzhm68nJ9njFr9NZutZOT7PGLX6azdaowcdqMwlfXbONafK5nJ9njFr9NZuteOT7PGLX6azdaq0aYYE2xrT5WE5Ps8YtfprN1rxyfZ4xa/TWbrUUxo3cyI2MbOhTbmtPlIHJ9njFr9NZutZOT7PGLX6azdaSzBsHMitjGwJt11Z8mP8Aj7PGLX6azdawMn4/GLX6azdaNZIm7BzBSLImn+Fv6Qm3NWfKIFwM8YtfprN1rwyfZ4xa/TWbrUsYW9639IWxgb3reYJtzVnyhxcDPGLX6azda9/x+Pxi1+ms3Wpd0Le9b+kdS8IW9639ITbmrPlEi4GeMWr01m61huT7PGLX6azdamOxM71v6Qs//HZ3rf0hNuas+UMMn2eMWv01m614XAzxi1+ms3Wpcwt71v6Qvdhb3rf0jqTbmrPlEf8AH4/GLV6azda99wM8YtfprN1qaEDO9bzDqW7LOzvW/pCbc1Z8qze9yiKCSRs9qq0NIznxFpBcGn9mDv1hb1O0/XImL0H4fJ5J9+5K9j3jmWXHl+ZNGCZnPPyZyaHB2jzmX4cqjOGPKrzk0ODtHnMvw5VFcMTxla+mZq12wCOxCaEVq1PiYYmYkuwo7UDcZTDUnE5NxuUBCFuyNYa5HZRFNWdqcYVHskR2zIHmlbsKUEqO14ooMSuWtVoZK1WGvVBmrclAaUQqDJKy0oYK3aUBAUVhQURhQQN6/kJPJPxDkvm7vYmL1/ISeSfiHpfN3rzMdo4baffkfJocHaPOZfhyqMdJV5yaHB2jzmX4cqjHSVr6ZnrXECMyiXYUdi1PiMwo7Sl40bOAFSQAgaiTDSoyC1h7qNwFaFxFeYaSVO2SPWB/U7F2+g0DkQejjcRUNw34e1Nw2bb0AlbxsApXE78a86LI8aHH+luJ5aKKH2ANOLqcw6CVqWR+E6f/ABLyt2dryj/dUFsY2u485zeiqCSEA/hceSrh0VCxVw0840f6SQYO+IPlV+aYhmI00cOLqogZaV4leqCKj/xYzSgK1yICUBFYUG4W4WoC3YFBu0IrAsNCLGgrl6fkJPJPv3JeiZvX8hJ5J9+5LYb/AK5F5mO0cNtPvyPk2ODtHnMvwxVGOk8avOTQ4O0ecy/DlUgjE8a19Mz1rssCMwLSMJhpAFScFqfFiWRsbc5xw9qhZ7xdI4UFGnQK6fnRJXnbzI8k9wNA603k7Z3SPrr9ldm9VFluexkdsTXloBupqHtUwZgDRunoHH1KMfaB3DMAO6ds4t+wLBmAFBo+tKipoWprN5PPykasUNs42D2Dmqa8tVFNOPGnINigbYK7fYOk1RWx4/R6VlgTEbdyKC2HjWRCUzmo7G60CDqtTdko7B1cdDqoro66lqyOnF0INn2cg5pGOretBh9e1SMrc5lTq+glbXQkO74Y8Y09KAYKIx2hBRWKAwKOxLNKNGggb1/ISeSfiHJWhTN6/kJPJPxDkvTj5v8AS8zHaOG2n35HybHB2jzmX4cqlEYq65NDg7R5zL8OVSycVr6ZnrXbxhRV92wjtByqXYqve01XupvWuHwkpTOcAFabE8RR5re6Ok+3H6w4wq9dre3rqGJUgyWpPXt0D61qyJ6B4DNjG473OOjH66EDsxJqTj7Eg63B5zRg1oNN+08vyC2s8lSoJ6B2AUjZW1UTY9AU3ZMFFOxY0TjUrBxJw/JRXo9KO3el48U7GFB5anUiPchk1Fdn0UDzCMynMot5phqzj8iPanHHtapG0VJrp+sUGlUVrkFFYVQYFHiSzUaMKCEvT93yeSffuS1Bt9iZvT93yeSffuS1Nx5l5mO0cNtPvyYyaHB2jzmX4cqma1csmhwdo85l+HKptcVr6ZnrXE1Kp22OjyCrbGoC+4A12A7pa4fCSNlwrspj8hymiFPIQefnRmmgpylJziqqGrtl7rkAUrBg5V+xuxpvqp+zOrikrCfsLtqm7I7Qq7Y3KcsTjguVTcYRicErZiSm2NqaKK1iKaY9Q8UmcpSBvyQMVroXqIjSsuGGxQax6CEvam5tOVFDiMBp2olohLmCmkH27UEeCiBayRlpoVlqoMwI8YS7UxGoIK9PyEnkn370tQbfYmr1/ISeSffuSteP65F5mO0cNtPvyYyaHB2jzmX4cqlnSrnk2ODtHnMvwxVNOla+mZ61xI1tPZg9prpppWjAm4QtT4qLPgXDkQpTQKSvyENmcAKCow+t6hpnkrty2sndhTsHdUGpV+N9DVStllNK6Po9KSQslld9VUzZJsPYqjFFM8Ua0j281MOdOwXTahj2x4t/LVcul7sNoAGKkRoqN652+8JIQBJnDjFCrNdt5h7ARiucg/MA1hOghL/fjWAVx3a0WUuze5NKa8MOVRlp7CG5zuSlaniQPsysjOivKKdGtPttxeKtodGGr64lRHZWNZJmtszTgTV7i2tMKYMOOOvYpv8A5BO1rHyWWsbgDWOQucAdZY5oPMrkZrPYZCe601UjG86Nar112iN7uyREVdqG7aKaVOQyta8E/wAQw48D7KrlSkofnOzyCA6jaCmFBzrDXJi8dVNZJ6AlWhUHYUeMpZqNGVBDXp+Qk8k+/cl6cfR1Jm9P3fJ5J9+5K1P0f9LzMdo4baffkxk0ODtHnMvw5VNIxVyybHB2jzmX4cqmk4rX0zPWuLEEvlHMY7K9zSQatBIwIBNCjxlHmhbKx0bsWuFDy6xxLU+LnEE5NakneTUrJQbwgNnldG7+HCu0ajzYolV24bF1fkmrqrnjO0DbqWt2R5ziCKgo01lLO1B7p1McNGNMUVMDKMtHAsBANM51acg5P9KRuC+Z7SQ0EB2JpUsIDdtWlpB+ekKNs8GcMx7RUYEEUIPGKKwXRZmQglrRXlJ5yfqi5lXrztRlidHM2jqYOphUDCuJpiNqjcjL1LCWOoaaMPmp28bd2hwFSKVoKaOZUe65M2UakHW47QXDDWPaom87KzOFRShqMKDnGO//AMTlzSAtwT+Y06RhtouXSsxXVC91SxtTpJc4jH+WtFaLNZ2t0kEb92yvsQ/uptTT64inIbJTV9cZQZstmaHEgadKWvYkOaRhRwJ5aj5qXaOVKTwdkkDTrAP6SCoPW8nOA/lHT/4lqJi8ndvhsHQl2FUbgI8YQmI8SghL0/d8nkn37kvhs9iYvT93yeSffuQObp615mO0cNtPvyNk0ODtHnMvw5VLJxKumTY4O0ecy/DlUo6StfTM9a4jCm4ilGo8S1PiqX2h2Pt2SjQ5uaeNujnB6FA2d3at4h0LoGUtiM1me1oq5tHAeTppyErn8TaADZ88fmu4s5m5myTZjqqyXexswo+hrpw6VVQp65ZN+xSSFwjsXairyTtwB5wKolmseZVxNSl7CScdSkmYmi5dE8rW5sEYwGsnj3qj2UZ0oI1KdygvIWiRzGntY+1HG3T0qDuPuwrFkl0i43ZrQFNg4GmnUoS7W6N+hT3YqAg7Kj2+wrl0Fd96BxzHCjgphrxTeqzlDZaNbKzumd1TvdvIiXTeZcEFjzsUOM1lG4E+xKOtNcdyzZLSGklxxzerqUGbwHCHk9gQ2BaPlziSda2a5UHYjxIDSjxlQQd6fkJPJPv3JeiYvT8hJ5J9+9Lf1LzMdo4baffkxk0ODtHnMvw5VLOlXTJocHaPOZfhyqWRitfTM9a7cIzCgtCM0LU+JmIqgZQ2MRTvaNGBHEcRzYjkV9GAqTQDSSaAcqrmVVpssjaiePsrRgM6ucO9NOhWElVWBNXfLQhJtcj2QZ2GvUukXm67RXBNX3b+xWaV47qlBxuw+art1PcCmcp3F0bGbTnc30FzkqpWK1Fgpx9KJYbbmOqvfd7zo9qLDk7M80DekLr8RdbovsFoKtNitjpxRp0UqToHWdyqVz5IOjFZXZ2g5oqBvqa1Kv8AdTGBmaxoaGnRSmn2lcS6gSFgaCMTXSTjXYq5JYzBLmt7h9SzdTS3k1buIqx2q1NYBUjHfio23TGTM7UikgoeQ1O7A9KimrNBUY1W8woU3GMPqqUtJx5P9oMVW7ChBFaEB2HBHiKXamYwoIa9P3fJ5J9+5L4pi9D+HyeSffvS/Keb/S8zHaOG2n35GyaHB2jzmX4cqoZuKuGTQ4O0ecy/DlVplnK19Mz1rgsam4okna7wgh/aysburV3MKlQdsy9gDXiAPe+hAcW5rQdRxxWvJ8c0JlzfRklMTTwcZoaHunDSTxaOQqtWCAPc4OrSlaDXyrRwLjU4nrWGOLSDoK7ycJMOGoUAwombC7tkpapxRhppGJC2gkoQUF6ydeCcdqdy1s2b2JwGGaaHlFVBXZNmvB2q726MTWQ98BUbeJcTd05jHeVCaBx4gVYLrvp5AzInHjwUHPnCpZpGkJ25LzjLgH9o7aNCsoutlv8AkeO2szsNecBz4hGa+eXWIm473c5Sdkt0Tc6szRnfPD2J+zW+KtGB0p3Co6ly6PXVdbWHPNXOOguNTvO4KTkiFRuWbC1zu2cBXUBiANlU92DCqigOfgkC+pJ+tyLfDJewy9gbnSiNxa3i00B07hrwXPrvy5cKCVgcNrcDzJkmboDCEUKDuzKGCaga8B3euwPSpphRR2JiNLtKYjKgh70/d8nkn37kv9a0xeh/D5PJPv3JfkK8zHaOG2n35Hybbwdo85l+GK4xf+VE8jnMz8xgJbms7XuTTE1qdC7PkyODtHnMvw5Xz7eDKySeW/8AyK29Ky17kprQTgNJ0LezxUFEqTSQE6KhSgW1nDzVkCuC3ovBqgxFK6Le3Yjkg9sw4HSNiGAgyxFvbM5kFnu2XOaKaR8lc7otx7ERx8q5ldVvzTUaNY2f6Vrsd4ga8NK5mHcS2tljBlq3DOJw361vJdjQRnsGnTQIDrYC4KQlf2SlNXzUEndV1RnHNHN0K2WKyMaMObBVO7rcYzm0NdVcAQrXYLYDpwUlU1CwYIkslBVJstIS9slL3BlcNfEuVTGT7auLzpINOLVz6eZck+0+4/8A4tte5opHNwjaaAT+0H6sf6guzXHHgXatA5PoKu/a1YA+xiWmMT218mTtT0lp5F9Is4m7hmdRWC48q5oaAnPZ3rvkVEz2QEdrh7Eo2Igqjqt3ZZwvIzqs3nEc6tdlnDgC0gg6CMVwyIkKXue/JbMc6M1brjJwPFsK5nCubpF5/u+TyT79yWodvSi2yXOu1zu+jB553H5of19Yrycdo4b6ffkfJocHaPOZfhyuAW48JJ5b/wDIrv8Ak0ODtHnMvw5XALeOEk8t3+RW3pWWvcq8VBC3sj6jHSMDyLzUJnayU1OHSFtZzwavUWucs5yivFbErWqwSg0fZ64jA9HKEazzOGHRX/ErUFavxCDds7gagnlViua9AcHYHUVX7I5riGyGg7+lSOOmlXu7Ps7fK0PitMD2nRUO9oxUnIhuy3VzcRVutS1jtxGkgfXSsQ5A2pppVhbtEzqcxZUK1XZkYG0LpGA66NJd+pxHsXDsjd7JXgVGaNp08gT09ojioK1OGvW40FTvKn2ZOR0/aSn+oAcwAwVD+0COexuizaGMklr83DOaDRrgDQEVrvpuKZGbpt3uq0Boo0a9ZJ0qH+0lwF22mvetA4y9tOlcyuv7Q7bEcXslb3jmNaOJpYAR0q/3Zf8AZL4gfZpWlj3N7aInHDEOieNOaQDoBFMQu4cy4vZ5aihWXsR8o7klsNodDIDTSx9KCRupw9hGo8iCx9UGrSsg04l4OxWXIOqTH8L/ALTffFa03raU/hf9pvvitc3cOdePjtHD0Kffkxk0ODtHnMvw5XArZ+1k8t/+RXfcmhwdo85l+HK4Dbf2knlu/wAitvSste4IKG9lSCNRRQFtmrYzh9nI0t5kSOZrtBx2HArbNWDCDpARWzihBaRsxNCaasUcNRGaLBas0WyKFRWDJa+5IHgNeWg7TQcWOHPhvCg15B3+4cp86jZRmk4VpQVGkEHEHcVb7PM1wFF895I5RtYRBaTwZoGSk0MZHch51x6q/wAPk4DrV0PkjJjcaltOPHRjoK+cxk7j9XVoSN/3Qy12eSB+hwwOtrhi1w3g9WtbWG15wx0p5pXWGXMvme12Z8Uj4pBR7HFrhvGGG7Ys2adzHNc1xa5pq1wNCCNBBXSftdycGFtjHesmHHgx/IaNP9OxcvBVHWbLa4b8srrPMAy1MGcx1MM7U9m407ZmzkK5HR0T3RvGa9ji1w2OaSCOcKyZE3g2O0tDnhmc1zM7vXEdoa6qPDfmlvtDsx7NHaxgLUyrgNAliDWyAbARmuHlHYgjXDWFnSlrLPqRyg6rMfwv+033zljNG09CzMfwv+033xWuP0SvHx2jh6FPvyYyaHB2jzmX4crgNt/ayeW//Irv2TQ4O0ecy/DlcBtx4STy3f5FbelZa92jVu1qGxyKwrY+DwCFaJKUA0uwHzKYok7Y0ghwxpWo3HTRAaNlEQBaxPBAIOC2QYWwXnBYBQZKwVssEIBldL+zjKnPDLHM4B4oLPITQGmiF51fynkxwB5sV4GmI06qYdO1SYzIfTVimDjQ9rIDi04EV0VGsfzDAqZgkOgrnf2fZSNvGIRTOLbXCMJBg9zdGeNR1BzTgcDrwt7LxdAQ20gAE4StBMZ2V1sO44b1xEZS6ul7dZGTRPieKse0tcNzhQr5qtsDoZpYXd1C9zHaq5p0gbCKHiK+mY3ggEEEHQRiDxUXBvtesghvQvaKCaON7tlcY68mYK+Uvo5VjseY6rdBVrvEm03S+gLnWWSOQgacxwexx4gCCfIVas+KtWQFvEVraxwBjmrDI06CJMG4eVTkJXKqDBLQqUjfUL2WeTzrBa5IMcwdvETrjdoFdrT2p4kjY5aqo7NMfwv+033zljN41tKfwv8AtN98VpTi6etePjtHD0affkxkyODtHnMvw5XAbf8AtJPLd7Su/ZNDg7R5zL8OVwK2/tJPLd/kVt6Vlr3LtcjMKCFvGVsZx2lZc2oWjStwUVHyNMRqMWHSNm8J1rgRUaCiObUUUc4GE/yHo3hEPNXivMcCKjQVsivB2Cw4LBK8NCDCwsrwCBy6byks8rJojmvYag6t4I2EGhGwr6SyXvyK32ZsrQCHCj2HHNcO6a7b8wQda+Ylbvs6yrNgtHbk9gloJRpze9eBtbXHaK7ApMLDuNnuDsMofZ5HRsJ7eE1dGdpaCe1K5l9tF2zdmZPJmllMxhaCBQVJY4EmjsSa6wNy7JBKHAEEEEVBBqCDoIOxRmV91C1WOeEipLHFu57RVh/UB0pCPnKxuxoTiNB27CpKB5BGpwxB2EaDzqGj0b2+zX9blLWd4c0FRYdL+0C7xed1x2yIVmhbn0GkjRPHvoWkje0Lh8EtDhoOIXa/sqvoNe+yPOD6vjr3wHCN5QA6m5y5l9pGThsFskjaKROrJDszHaWjyTUcVF1CS6xIfwof9TffFYw2fXOvPP4UP+lvvis/WrqXjY7Rw9Gn35GyaHB2jzmX4crgdrjd2STtT3b9R747l3G57ybB2Zr45iTO54LYw9pBjDMc7binPvuCn7CX1WPqX3pVf4h8alOcUvnswu2HmKy2N3enmK+gzfcHgJfVY+pZ++4PAS+qx9S+269fXz0JcAEZ2HmK3EZ2HmK7599weAl9Vj6l777g8BL6rH1JuvX00JcGDDsPMvPgqKEHmXeTfcHgJfVY+peN9weAl9Vj6k3Xr6aEvnYwPiODSWnVQmm8J1gJGg8xXezfcHgJfVY+pZN9weAl9Vj6k3Xr6aEuCGM7DzLwjOw8xXe/vuDwEvqsfUvC+4PAS+qx9Sbr19NCXA3MOw8xWOxHYeZd9++4PAS+qx9SwL7g8BL6rH1JuvX00JcDDDsPMtww7DzLvP33B4CX1WPqWfvuDwEvqsfUm69fTQlWfslyyzKWO0Gjf/pe7QP/AM3E6B3vNsXWReMPhY/1t61TBfUHgJfVY1gX1Z/ASeqx9Sm69fV0JcavaHsVplaMQ2R7ajEUDiB7OlbXdLRzmnAVw4iK+3BdjF9weAl9Vj6l4X3B4CX1WPqV3Xr6aMuWidzHNfG7NewhzXDUW4gq7ZdSxXtdTLSwtbaIKuLKgOGqVgBxI0OG0AbVOffdn8BL6rH1L331Z/AS+qx9Sbr19NGS7j+FD/pb74rGG7nXr4vhklnkjZFNVwAaOxBjRRwce55Stuwu2HmKxY+zVTi+fl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2" name="AutoShape 6" descr="data:image/jpeg;base64,/9j/4AAQSkZJRgABAQAAAQABAAD/2wCEAAkGBxQSEhQUExQVFhUXGBgaGBcYFRwUFxwcFRwYHBccFxcYHCggHRwlHBccIjEhJSkrLi4uHB8zODMsNygtLisBCgoKDg0OGBAPFi0cFBwrLywsLCwrNywsLCwsNywsLCwsLCw3LDcsLCwsLCwsLCwsKyw3LCwsLCwsLDcrLCwsLP/AABEIARAAuQMBIgACEQEDEQH/xAAcAAACAgMBAQAAAAAAAAAAAAADBAUGAQIHAAj/xABJEAABAwEDBgYPBQgDAAMAAAABAAIDEQQFIQYSMUFRYSNxgZGh0RMiMlJTVHJ0k5Sxs7TB8AcVJTSSMzVCYoKDsuEWc/EUQ2P/xAAZAQEBAQEBAQAAAAAAAAAAAAAAAQQCBQP/xAAjEQEAAQIFBQEBAAAAAAAAAAAAAQMxAhETFHEEQVFhoSES/9oADAMBAAIRAxEAPwCyXVdnZ+yudNaBSd0bWxuYAAGB9T2QYa9exO/8fZT8xa/TWbrXsmxwdo85l+GKopcanE6V5dOn/bbUxzhm68nJ9njFr9NZutZOT7PGLX6azdaowcdqMwlfXbONafK5nJ9njFr9NZuteOT7PGLX6azdaq0aYYE2xrT5WE5Ps8YtfprN1rxyfZ4xa/TWbrUUxo3cyI2MbOhTbmtPlIHJ9njFr9NZutZOT7PGLX6azdaSzBsHMitjGwJt11Z8mP8Aj7PGLX6azdawMn4/GLX6azdaNZIm7BzBSLImn+Fv6Qm3NWfKIFwM8YtfprN1rwyfZ4xa/TWbrUsYW9639IWxgb3reYJtzVnyhxcDPGLX6azda9/x+Pxi1+ms3Wpd0Le9b+kdS8IW9639ITbmrPlEi4GeMWr01m61huT7PGLX6azdamOxM71v6Qs//HZ3rf0hNuas+UMMn2eMWv01m614XAzxi1+ms3Wpcwt71v6Qvdhb3rf0jqTbmrPlEf8AH4/GLV6azda99wM8YtfprN1qaEDO9bzDqW7LOzvW/pCbc1Z8qze9yiKCSRs9qq0NIznxFpBcGn9mDv1hb1O0/XImL0H4fJ5J9+5K9j3jmWXHl+ZNGCZnPPyZyaHB2jzmX4cqjOGPKrzk0ODtHnMvw5VFcMTxla+mZq12wCOxCaEVq1PiYYmYkuwo7UDcZTDUnE5NxuUBCFuyNYa5HZRFNWdqcYVHskR2zIHmlbsKUEqO14ooMSuWtVoZK1WGvVBmrclAaUQqDJKy0oYK3aUBAUVhQURhQQN6/kJPJPxDkvm7vYmL1/ISeSfiHpfN3rzMdo4baffkfJocHaPOZfhyqMdJV5yaHB2jzmX4cqjHSVr6ZnrXECMyiXYUdi1PiMwo7Sl40bOAFSQAgaiTDSoyC1h7qNwFaFxFeYaSVO2SPWB/U7F2+g0DkQejjcRUNw34e1Nw2bb0AlbxsApXE78a86LI8aHH+luJ5aKKH2ANOLqcw6CVqWR+E6f/ABLyt2dryj/dUFsY2u485zeiqCSEA/hceSrh0VCxVw0840f6SQYO+IPlV+aYhmI00cOLqogZaV4leqCKj/xYzSgK1yICUBFYUG4W4WoC3YFBu0IrAsNCLGgrl6fkJPJPv3JeiZvX8hJ5J9+5LYb/AK5F5mO0cNtPvyPk2ODtHnMvwxVGOk8avOTQ4O0ecy/DlUgjE8a19Mz1rssCMwLSMJhpAFScFqfFiWRsbc5xw9qhZ7xdI4UFGnQK6fnRJXnbzI8k9wNA603k7Z3SPrr9ldm9VFluexkdsTXloBupqHtUwZgDRunoHH1KMfaB3DMAO6ds4t+wLBmAFBo+tKipoWprN5PPykasUNs42D2Dmqa8tVFNOPGnINigbYK7fYOk1RWx4/R6VlgTEbdyKC2HjWRCUzmo7G60CDqtTdko7B1cdDqoro66lqyOnF0INn2cg5pGOretBh9e1SMrc5lTq+glbXQkO74Y8Y09KAYKIx2hBRWKAwKOxLNKNGggb1/ISeSfiHJWhTN6/kJPJPxDkvTj5v8AS8zHaOG2n35HybHB2jzmX4cqlEYq65NDg7R5zL8OVSycVr6ZnrXbxhRV92wjtByqXYqve01XupvWuHwkpTOcAFabE8RR5re6Ok+3H6w4wq9dre3rqGJUgyWpPXt0D61qyJ6B4DNjG473OOjH66EDsxJqTj7Eg63B5zRg1oNN+08vyC2s8lSoJ6B2AUjZW1UTY9AU3ZMFFOxY0TjUrBxJw/JRXo9KO3el48U7GFB5anUiPchk1Fdn0UDzCMynMot5phqzj8iPanHHtapG0VJrp+sUGlUVrkFFYVQYFHiSzUaMKCEvT93yeSffuS1Bt9iZvT93yeSffuS1Nx5l5mO0cNtPvyYyaHB2jzmX4cqma1csmhwdo85l+HKptcVr6ZnrXE1Kp22OjyCrbGoC+4A12A7pa4fCSNlwrspj8hymiFPIQefnRmmgpylJziqqGrtl7rkAUrBg5V+xuxpvqp+zOrikrCfsLtqm7I7Qq7Y3KcsTjguVTcYRicErZiSm2NqaKK1iKaY9Q8UmcpSBvyQMVroXqIjSsuGGxQax6CEvam5tOVFDiMBp2olohLmCmkH27UEeCiBayRlpoVlqoMwI8YS7UxGoIK9PyEnkn370tQbfYmr1/ISeSffuSteP65F5mO0cNtPvyYyaHB2jzmX4cqlnSrnk2ODtHnMvwxVNOla+mZ61xI1tPZg9prpppWjAm4QtT4qLPgXDkQpTQKSvyENmcAKCow+t6hpnkrty2sndhTsHdUGpV+N9DVStllNK6Po9KSQslld9VUzZJsPYqjFFM8Ua0j281MOdOwXTahj2x4t/LVcul7sNoAGKkRoqN652+8JIQBJnDjFCrNdt5h7ARiucg/MA1hOghL/fjWAVx3a0WUuze5NKa8MOVRlp7CG5zuSlaniQPsysjOivKKdGtPttxeKtodGGr64lRHZWNZJmtszTgTV7i2tMKYMOOOvYpv8A5BO1rHyWWsbgDWOQucAdZY5oPMrkZrPYZCe601UjG86Nar112iN7uyREVdqG7aKaVOQyta8E/wAQw48D7KrlSkofnOzyCA6jaCmFBzrDXJi8dVNZJ6AlWhUHYUeMpZqNGVBDXp+Qk8k+/cl6cfR1Jm9P3fJ5J9+5K1P0f9LzMdo4baffkxk0ODtHnMvw5VNIxVyybHB2jzmX4cqmk4rX0zPWuLEEvlHMY7K9zSQatBIwIBNCjxlHmhbKx0bsWuFDy6xxLU+LnEE5NakneTUrJQbwgNnldG7+HCu0ajzYolV24bF1fkmrqrnjO0DbqWt2R5ziCKgo01lLO1B7p1McNGNMUVMDKMtHAsBANM51acg5P9KRuC+Z7SQ0EB2JpUsIDdtWlpB+ekKNs8GcMx7RUYEEUIPGKKwXRZmQglrRXlJ5yfqi5lXrztRlidHM2jqYOphUDCuJpiNqjcjL1LCWOoaaMPmp28bd2hwFSKVoKaOZUe65M2UakHW47QXDDWPaom87KzOFRShqMKDnGO//AMTlzSAtwT+Y06RhtouXSsxXVC91SxtTpJc4jH+WtFaLNZ2t0kEb92yvsQ/uptTT64inIbJTV9cZQZstmaHEgadKWvYkOaRhRwJ5aj5qXaOVKTwdkkDTrAP6SCoPW8nOA/lHT/4lqJi8ndvhsHQl2FUbgI8YQmI8SghL0/d8nkn37kvhs9iYvT93yeSffuQObp615mO0cNtPvyNk0ODtHnMvw5VLJxKumTY4O0ecy/DlUo6StfTM9a4jCm4ilGo8S1PiqX2h2Pt2SjQ5uaeNujnB6FA2d3at4h0LoGUtiM1me1oq5tHAeTppyErn8TaADZ88fmu4s5m5myTZjqqyXexswo+hrpw6VVQp65ZN+xSSFwjsXairyTtwB5wKolmseZVxNSl7CScdSkmYmi5dE8rW5sEYwGsnj3qj2UZ0oI1KdygvIWiRzGntY+1HG3T0qDuPuwrFkl0i43ZrQFNg4GmnUoS7W6N+hT3YqAg7Kj2+wrl0Fd96BxzHCjgphrxTeqzlDZaNbKzumd1TvdvIiXTeZcEFjzsUOM1lG4E+xKOtNcdyzZLSGklxxzerqUGbwHCHk9gQ2BaPlziSda2a5UHYjxIDSjxlQQd6fkJPJPv3JeiYvT8hJ5J9+9Lf1LzMdo4baffkxk0ODtHnMvw5VLOlXTJocHaPOZfhyqWRitfTM9a7cIzCgtCM0LU+JmIqgZQ2MRTvaNGBHEcRzYjkV9GAqTQDSSaAcqrmVVpssjaiePsrRgM6ucO9NOhWElVWBNXfLQhJtcj2QZ2GvUukXm67RXBNX3b+xWaV47qlBxuw+art1PcCmcp3F0bGbTnc30FzkqpWK1Fgpx9KJYbbmOqvfd7zo9qLDk7M80DekLr8RdbovsFoKtNitjpxRp0UqToHWdyqVz5IOjFZXZ2g5oqBvqa1Kv8AdTGBmaxoaGnRSmn2lcS6gSFgaCMTXSTjXYq5JYzBLmt7h9SzdTS3k1buIqx2q1NYBUjHfio23TGTM7UikgoeQ1O7A9KimrNBUY1W8woU3GMPqqUtJx5P9oMVW7ChBFaEB2HBHiKXamYwoIa9P3fJ5J9+5L4pi9D+HyeSffvS/Keb/S8zHaOG2n35GyaHB2jzmX4cqoZuKuGTQ4O0ecy/DlVplnK19Mz1rgsam4okna7wgh/aysburV3MKlQdsy9gDXiAPe+hAcW5rQdRxxWvJ8c0JlzfRklMTTwcZoaHunDSTxaOQqtWCAPc4OrSlaDXyrRwLjU4nrWGOLSDoK7ycJMOGoUAwombC7tkpapxRhppGJC2gkoQUF6ydeCcdqdy1s2b2JwGGaaHlFVBXZNmvB2q726MTWQ98BUbeJcTd05jHeVCaBx4gVYLrvp5AzInHjwUHPnCpZpGkJ25LzjLgH9o7aNCsoutlv8AkeO2szsNecBz4hGa+eXWIm473c5Sdkt0Tc6szRnfPD2J+zW+KtGB0p3Co6ly6PXVdbWHPNXOOguNTvO4KTkiFRuWbC1zu2cBXUBiANlU92DCqigOfgkC+pJ+tyLfDJewy9gbnSiNxa3i00B07hrwXPrvy5cKCVgcNrcDzJkmboDCEUKDuzKGCaga8B3euwPSpphRR2JiNLtKYjKgh70/d8nkn37kv9a0xeh/D5PJPv3JfkK8zHaOG2n35Hybbwdo85l+GK4xf+VE8jnMz8xgJbms7XuTTE1qdC7PkyODtHnMvw5Xz7eDKySeW/8AyK29Ky17kprQTgNJ0LezxUFEqTSQE6KhSgW1nDzVkCuC3ovBqgxFK6Le3Yjkg9sw4HSNiGAgyxFvbM5kFnu2XOaKaR8lc7otx7ERx8q5ldVvzTUaNY2f6Vrsd4ga8NK5mHcS2tljBlq3DOJw361vJdjQRnsGnTQIDrYC4KQlf2SlNXzUEndV1RnHNHN0K2WKyMaMObBVO7rcYzm0NdVcAQrXYLYDpwUlU1CwYIkslBVJstIS9slL3BlcNfEuVTGT7auLzpINOLVz6eZck+0+4/8A4tte5opHNwjaaAT+0H6sf6guzXHHgXatA5PoKu/a1YA+xiWmMT218mTtT0lp5F9Is4m7hmdRWC48q5oaAnPZ3rvkVEz2QEdrh7Eo2Igqjqt3ZZwvIzqs3nEc6tdlnDgC0gg6CMVwyIkKXue/JbMc6M1brjJwPFsK5nCubpF5/u+TyT79yWodvSi2yXOu1zu+jB553H5of19Yrycdo4b6ffkfJocHaPOZfhyuAW48JJ5b/wDIrv8Ak0ODtHnMvw5XALeOEk8t3+RW3pWWvcq8VBC3sj6jHSMDyLzUJnayU1OHSFtZzwavUWucs5yivFbErWqwSg0fZ64jA9HKEazzOGHRX/ErUFavxCDds7gagnlViua9AcHYHUVX7I5riGyGg7+lSOOmlXu7Ps7fK0PitMD2nRUO9oxUnIhuy3VzcRVutS1jtxGkgfXSsQ5A2pppVhbtEzqcxZUK1XZkYG0LpGA66NJd+pxHsXDsjd7JXgVGaNp08gT09ojioK1OGvW40FTvKn2ZOR0/aSn+oAcwAwVD+0COexuizaGMklr83DOaDRrgDQEVrvpuKZGbpt3uq0Boo0a9ZJ0qH+0lwF22mvetA4y9tOlcyuv7Q7bEcXslb3jmNaOJpYAR0q/3Zf8AZL4gfZpWlj3N7aInHDEOieNOaQDoBFMQu4cy4vZ5aihWXsR8o7klsNodDIDTSx9KCRupw9hGo8iCx9UGrSsg04l4OxWXIOqTH8L/ALTffFa03raU/hf9pvvitc3cOdePjtHD0Kffkxk0ODtHnMvw5XArZ+1k8t/+RXfcmhwdo85l+HK4Dbf2knlu/wAitvSste4IKG9lSCNRRQFtmrYzh9nI0t5kSOZrtBx2HArbNWDCDpARWzihBaRsxNCaasUcNRGaLBas0WyKFRWDJa+5IHgNeWg7TQcWOHPhvCg15B3+4cp86jZRmk4VpQVGkEHEHcVb7PM1wFF895I5RtYRBaTwZoGSk0MZHch51x6q/wAPk4DrV0PkjJjcaltOPHRjoK+cxk7j9XVoSN/3Qy12eSB+hwwOtrhi1w3g9WtbWG15wx0p5pXWGXMvme12Z8Uj4pBR7HFrhvGGG7Ys2adzHNc1xa5pq1wNCCNBBXSftdycGFtjHesmHHgx/IaNP9OxcvBVHWbLa4b8srrPMAy1MGcx1MM7U9m407ZmzkK5HR0T3RvGa9ji1w2OaSCOcKyZE3g2O0tDnhmc1zM7vXEdoa6qPDfmlvtDsx7NHaxgLUyrgNAliDWyAbARmuHlHYgjXDWFnSlrLPqRyg6rMfwv+033zljNG09CzMfwv+033xWuP0SvHx2jh6FPvyYyaHB2jzmX4crgNt/ayeW//Irv2TQ4O0ecy/DlcBtx4STy3f5FbelZa92jVu1qGxyKwrY+DwCFaJKUA0uwHzKYok7Y0ghwxpWo3HTRAaNlEQBaxPBAIOC2QYWwXnBYBQZKwVssEIBldL+zjKnPDLHM4B4oLPITQGmiF51fynkxwB5sV4GmI06qYdO1SYzIfTVimDjQ9rIDi04EV0VGsfzDAqZgkOgrnf2fZSNvGIRTOLbXCMJBg9zdGeNR1BzTgcDrwt7LxdAQ20gAE4StBMZ2V1sO44b1xEZS6ul7dZGTRPieKse0tcNzhQr5qtsDoZpYXd1C9zHaq5p0gbCKHiK+mY3ggEEEHQRiDxUXBvtesghvQvaKCaON7tlcY68mYK+Uvo5VjseY6rdBVrvEm03S+gLnWWSOQgacxwexx4gCCfIVas+KtWQFvEVraxwBjmrDI06CJMG4eVTkJXKqDBLQqUjfUL2WeTzrBa5IMcwdvETrjdoFdrT2p4kjY5aqo7NMfwv+033zljN41tKfwv8AtN98VpTi6etePjtHD0affkxkyODtHnMvw5XAbf8AtJPLd7Su/ZNDg7R5zL8OVwK2/tJPLd/kVt6Vlr3LtcjMKCFvGVsZx2lZc2oWjStwUVHyNMRqMWHSNm8J1rgRUaCiObUUUc4GE/yHo3hEPNXivMcCKjQVsivB2Cw4LBK8NCDCwsrwCBy6byks8rJojmvYag6t4I2EGhGwr6SyXvyK32ZsrQCHCj2HHNcO6a7b8wQda+Ylbvs6yrNgtHbk9gloJRpze9eBtbXHaK7ApMLDuNnuDsMofZ5HRsJ7eE1dGdpaCe1K5l9tF2zdmZPJmllMxhaCBQVJY4EmjsSa6wNy7JBKHAEEEEVBBqCDoIOxRmV91C1WOeEipLHFu57RVh/UB0pCPnKxuxoTiNB27CpKB5BGpwxB2EaDzqGj0b2+zX9blLWd4c0FRYdL+0C7xed1x2yIVmhbn0GkjRPHvoWkje0Lh8EtDhoOIXa/sqvoNe+yPOD6vjr3wHCN5QA6m5y5l9pGThsFskjaKROrJDszHaWjyTUcVF1CS6xIfwof9TffFYw2fXOvPP4UP+lvvis/WrqXjY7Rw9Gn35GyaHB2jzmX4crgdrjd2STtT3b9R747l3G57ybB2Zr45iTO54LYw9pBjDMc7binPvuCn7CX1WPqX3pVf4h8alOcUvnswu2HmKy2N3enmK+gzfcHgJfVY+pZ++4PAS+qx9S+269fXz0JcAEZ2HmK3EZ2HmK7599weAl9Vj6l777g8BL6rH1JuvX00JcGDDsPMvPgqKEHmXeTfcHgJfVY+peN9weAl9Vj6k3Xr6aEvnYwPiODSWnVQmm8J1gJGg8xXezfcHgJfVY+pZN9weAl9Vj6k3Xr6aEuCGM7DzLwjOw8xXe/vuDwEvqsfUvC+4PAS+qx9Sbr19NCXA3MOw8xWOxHYeZd9++4PAS+qx9SwL7g8BL6rH1JuvX00JcDDDsPMtww7DzLvP33B4CX1WPqWfvuDwEvqsfUm69fTQlWfslyyzKWO0Gjf/pe7QP/AM3E6B3vNsXWReMPhY/1t61TBfUHgJfVY1gX1Z/ASeqx9Sm69fV0JcavaHsVplaMQ2R7ajEUDiB7OlbXdLRzmnAVw4iK+3BdjF9weAl9Vj6l4X3B4CX1WPqV3Xr6aMuWidzHNfG7NewhzXDUW4gq7ZdSxXtdTLSwtbaIKuLKgOGqVgBxI0OG0AbVOffdn8BL6rH1L331Z/AS+qx9Sbr19NGS7j+FD/pb74rGG7nXr4vhklnkjZFNVwAaOxBjRRwce55Stuwu2HmKxY+zVTi+fl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3" name="AutoShape 8" descr="data:image/jpeg;base64,/9j/4AAQSkZJRgABAQAAAQABAAD/2wCEAAkGBxQTEhQUEhQUFRQXGBgXGBcUFxcYGBgVFBQXFxwYFxcYHCggGBwlHBcUITEhJSkrLi4uFx8zODMsNygtLiwBCgoKBQUFDgUFDisZExkrKysrKysrKysrKysrKysrKysrKysrKysrKysrKysrKysrKysrKysrKysrKysrKysrK//AABEIAQgAvwMBIgACEQEDEQH/xAAcAAABBQEBAQAAAAAAAAAAAAACAAEDBAUGBwj/xABDEAABAwIDBQYEAwYCCgMAAAABAAIRAyEEEjEFQVFhcQYTIoGRoTKxwfBS0eEHFCNCYnKS8TRDRHOCg6Ky0vIVJDP/xAAUAQEAAAAAAAAAAAAAAAAAAAAA/8QAFBEBAAAAAAAAAAAAAAAAAAAAAP/aAAwDAQACEQMRAD8A1wFI0JmhGwIHhE1qIBG0IGa1EGomhFCAQ1EAjATOcG3KBsqPKqrcUX/ALfiOnlGqgc19V2Vji4TBcRA6NaLn1KC+6s0auA8wom49pPhDnf2ifXgo6mCpUm56hEaS64zcGtHxO5CfJWqeCc5pdU/gUtxqR3hA3in8NMdcxQRDHDcDPACfWJUlJznaNcOrY+amw+KJB/dqbnAf62rfT8DbCOdm81XxRquGZ9QEcKYHvUIyjoJ6oLYYYmPSEzgDbQrl8RhgSfiP/MNv8ITUK9anpJb/AFEu9zf3QdJQrG7Xaj3Vlt1jYLaLXuucruBWzTQNCchFCUIATwnRII8qWVEAnhBhAKRoQhSgICARAJ2hEEDgIgE4aic4NBJsAgB1QNu7QKpUGeC4fF8LOX4ncouqVLE949z3j+Ey5b+IjRp9p6ngtHZ8kGtUu5x8I/u09dekIDbQNQ5GCG2DiLEmPh5fIBaLnsoNht3QdLAjlvDN3FyPCsyjkLniZ3TzNh0PBVsKwFz6r9GnykWAHQQB+qBqOHDP/sVzmqH/APMGPAP6BoD003bypXYM1CH4sHKSHU6A4Aznq/r+imojxd9U+Ij+Gw6NaNHR5WHU7lRq4okki5nU6T83H2QaNXFhwyjIGN3H4OpH855m3zWXiWseZvVO5zpygf0jT0ClZQzXcZ5blbpNhBluwpPAeX5qF2EP2PyW8MNN0nYdBymJwAOovuIsR0Ks7JxDgcjjPArZr4O2izauELTI3INIFOSquFxObrvHAqdxQElKFNKA5TyowUQKDHaFKE7WI2sQO0KRoSaxSNYgdoWTt/E5Wgbhc8yBMeseq2msWL2iw4yDi2/vKDP/ANXRo73mXkcXH/29V1A+No/laHPjdLrD0ELicJiZqscdw9/srsKwyy2bkCOgH+XogtYiuWUs3G4HNwgeg93FKnSA7ukbtY0VavNzvhb1N/8AE1PtimO8ps3DKT0buVXa1YtZUg+KrWeD/ZQin6WYgfH47O4xpwFp/SPkE1FunT5rLpVNeBgDjJn781rNbDteHrdBZpDVXKdL1UVBqv4du9ADGRvspBSn9FOxgIk/cIqVO/JBBUw0W1WbjcPYroKlMG+/RZ2LAIQckTkfKvNdKqbUp6o9nPzNCC2kiypBqAU6PIllQZ7QpGhC1SAIDaFI0IApGoDAWVt1ksK12rN2z8EIOQfTDS0jURPqPyK6qlWzVL7mO/6WGPcj1XHYur4iBrYed/8Ay9l0GzcVmezLBLonmAAY8zA6wg6La2IyYg1HaABoA4gNPzJUXaFtqI/pefNz2u+iq7Srd5VeT8OYtZzDXeJ/SZ6pY2vmM7gXAdDEfL3QZmAfL3NP8hBPncXW7hwSJWPQpAEHe4yY5LbwtiRuQX6DfT71WphTYhUMP9n2WhQ3AT7fOUE2nn+fLkoA+5hT1qci3oZVWk+DBGiC9qLTPJZuK3zvWm11vviqmMpzqEHIbWED8vmg2NofuyvbXoWKz9i6u5INWEgEZSAQKE0I4SyoM8BSBVwUTCgstUjVAwqVoQTtUG0MOHNJ5KZjVxnaHtKe+dTY/K1hLYBguIsT6yEGBiBLiZtJ9J+wtzs9Uy1KbzqDm/ta029wzzKwA4SI3/dlo4DEtG6XSIA5C0ngLnqUGuMQTrM2kDcALN9yepKsU25umog2VOhV1B1t6q3RphrPDa2/mgPDDxtaOfpP36rdo0+FvveueoGPHNgCL8Rf8lJh9q5paXFsagXN0HWMpCIzt9eEK1RxJaLOFuEFcYTWfPc03u3S52UbtZEzrxnkqjtibQgu8I5A/U/qg7+ptPL8Vxa4VcVwbzbXyXn+bF0oFT4d5mfSF0uDx7coLjCDqhiwymHO37uv2FSr47OYmFyG39vGoW0qBz1D8LRxHPSywsfh8UwB1bF0aG+O8Ej1KDuseGm5dKobNYO8fl0hczsvGVj/ALThq4izg+XHqJW12drufVqZgGloGlwZJ0QdCGpZUsyQKAoRAKPMiDkGM0qRpVcORiogssUzSqjKikD0F+k5eV9qNmto4yq4tmXZwY3Ov8yfRel0nLn+2ezw91F/4j3Z6wSPr6oOKNZrhLARfy8lKyro4LCqbPPfVDJ/huAABtmWvhmGCOF0G9hcTvuei2MKSNb2iDoRf33LkaNQjTctrZ2NzFs9NfpKDWOHYabhUvSdD7O8TXcI19PNYYrMY6MOG16moaCABzfubu+gXUswNNzBaL6WIPrKajs5lN9wGMcIDtMjxodMt+FkHIbR27tdjsgPdtJGU0KQe2DFpe1+c6jUQb8lsN2HjHUadb97xBxBALmve4t4gQPCwxFiCL6LccxrZNyeNIVIdrvAgHz370LaVWoQ2mxwAgXJ1+n3ZBFSZVdSIxIaIMZhIzwRLmzb3Wv2e7oth1NjiNCWCeEmbqHFUi1ppkjOP0P5jqq2CqkOFzbd+KUEG19n97VLGnJmsC0hpAnxNaY8MgQub2v+zikHyKjWwScrg513QD4gYcYi/Jdn2jYIY+LaH0+io1aboGUkg3H6oOS252Qw9VrW0muY9oAbUAg5tMzt56ei3OxeGqU2xVMvywTc6GNTqr+Cwri6XFvLwkn5wFNgWkOIOsfVBpZk+ZREp5QSZk7XKIFPKDnhiU4xCwRi0YxiDoqVZWqTlz2Hxa1cNWQa1EqLbtOcO472EPH/AAGT7SnoPV9rQ4Fp0IIPQoPLMdSDa1X8LyKgOolNQd/EPAyrVbDdzVfSdJAJaJ3DUexCpUmQ/Lu0nlrZBJXw+5R4TEEP5+ei08Y3wZvp981m4GTVdOm6/Leg7XZWJkBdDRxQiC06cFyezvAL8vddNg8UN0agzxOl0GtSwbHCS0kH1tu15K9SDWEZQGtAk+m9Z7MUAIFgP8lzvaztAWAU2m7iPQmL9b+6CXaOLa6oXCd1+p99SFSwrsxkaifnCnwXiYd8i86yVW2ZGcgmLxrHug6DGUWvokGZ+9FgYLE5S6k6zgZHNp3/AHwK7KjhmFskjcOhI4riu1De7cKgtlOsi7SQI9SD68UG6zEw0lu/5wsvCmarp4fUIcNjQW6z06JtkvzVH8gB6lBpgJQpA1IhBDCJFlTgIPJxUT96VFCdBfw9Zb+Aqrl6S29nVUHU4dy0sOVjYSotjCoOc7eYYNyVrX8B66g/NcniQIY4cVe7fdsKTqpwYElpBc+RAOuXmY+awaEm4ccv4d36IOnMOpE8oPXVY1B0Pnj8lqYYTTc3iJHUKhSp5jACDpsKJaPK6s0sRFvJUdkAhoOs7vZav7lOg9OSCR+0Qxuqzsfs1xYyo5pOYlzuXAcoEKxT2ce9bnmB4o6aGPX0W9TeLAnTUc+F0HnVQ4prx3NSmW6w8On0FvvRVf8A5bEUn/xWhsmJaZbPoCNea9YOwaFa5blPFtr754rke1fY2vZtMNqMcRvAjqDzQVGdrgxoBcSbDKJJngG7zooe0DatSj3jpacw8B3N08XOS0xuWxsP9nTMO795rZe9HwiZa0uFyBMZjxR7drsDSwuacwLRBFyQdAg5jAYlzRHBdV2Ww5yOef5jHk3/ADKpPwAa0EjUT7LpdmYbJSYOV+puglyoSFO5qHKgrwiyqQsSAQeOwiAShG0IHa1XsK6FTYFZooOjwFXRaG2dstwuFqVnfyttzcbAesLD2e9cj+1vbObusM06eN4HsD7nyQedYvEuqPdUeZc5xcTzJldBsPbwEMq23Bw38Mw+q5pMg9o2e/PTIbqNI1kblSw1fLVa6Ik3B6wQue7D7fv3dQ3sBO8D7C6valH+YIOi2eAQQOPTX5Lc2KSLGdTO+5JP1XI7Dr/rzsugwGLDXfkeaDQ7QVyx7ixuaWtiN8A/Urm6n748ktfh2E7nZzA3SQF1G068tDheBB6b1SzMeINraifsIMfDUNpxHfU2g72MLheea08Nhdo0wSMSyp/Q+i7frfNb0VUuxFEzTeHN6wR66pVtv44nwC3OfmBCCfamAxNcfxcRU1+GkwU28B8RcT7LJwGxmU6mUnO6RLnGTJGkwpn4rHVLue0Debm07gLK3hKBEEzYTfeeKDR2rTl1OmN5A8lthqxtkMNSoap+Fgyt5nefotsIBcEMIiEkAEISEZQlB43KNqEBSMCA2NU0hoJcYAvJUT6gaC5xAaLklcZ2i7QGr4KZin7u68uSDQxfbZ4cRRADRoTeea5HHYp1V7n1DL3GSoiUxQDCRananAQBTeWkEGCLgr0bsz2jFZmSp8QF+vELzssT0KzmODmmCEHsWyqwD4mL+V/1W9JDwZtK802H2ga+JgPG76hdLU7R5GibtQeh4evax/VWaGFa4ndwXnOE7Z05ANupjzXUbN200gFrteeiDdp4JjHy53kflxWpRiJDW20GX5krJ/fA4QT0n76pUsblBDnCQbRaB0PzKC3iKLbyG87c9VmbQIJDWC5t5lNidrjQ+ql2CO8JqnQeFv1P09UGxhsMKbAwaAe+8o4TkpgUDEJiE5TFABQkI3ISg8fa1R4zFMotzPMDcN5PADeq+0tpsoNl13H4WjU/kOa4jaGOfWfmeegGjRwCCbbG2X13XswfC0fXiVmORZUzrIIyna1IpSgZzEgnBTO4oHCRbKaU8oBDCDIN+Wqvs2u8CH3Huqspy2UGk3aVNwi45ESFcwO1HMM0n+RMi3uFh4Ku+jUbUpxmaZuJB5EbwQvbOyYwO0aOc4elnFntyjM13GRuO4oOHq9t64AGSDx1H3qqtbtlXd10uZHoCu77QfsxFT/Rajmf0loePI6+68w7Udk6+BrNpVTdzA+RI8JcR9Cg9K/ZtsCpjadXFYl1TumkNYxpyh5aJcSdYHIhen4em1rQGABoEADQDkvnrsh2zxOCqtyPJo6Poky0g6kA6OXsvZnbrapyTqM7ObXbkHSQmhOmKBJiEySBkkoTIPlOtXLiXOJJO83Pqoy4qKU8ICzpBDlRgIGIShOnQAAkWooThBEWx0ShTEKMiLbigQKNCQnQOFq9ltuPweJZWYCQDD2TGdk3bPyKy4TCyD7C7P7VoYnDsr4ZwNJ4kbiCNWuG5wNiF8+dutts2hja9Rjpa091T/3dKRPm4vd0cuf2B2pxOEp16VCoW067S17eEiM7L+F8SJ/IRhUSWHwm405hBeqUcrpI3rq3bbOHpYPEs0FRzCB+A3I8liUHiszms/aeIf3DaJjI15eOpEG6D6V2LtJuIosqsIIcJV5eCfs07YnDTRefATLZ3cQvbNm7SZWbLSgupBOnQCmTkpkHySAiAQlycOQGAjAQBykDkD5Eg1IOR5wgbIhcyFIHJi5AACVSnITynzoIKRmx1CPTUhM+kDdJtFqA230ullQULF3WEZcgcNQVaZsRqFIxyLOgfAV4cJ+Em/qtzatMBgGoNvNc+GjhqR/3D6LVOMz2KDCylro3grs+ynax+HcA4ks+S5TaDL5hxgocPUQfS+wdv067QQ4SVuQvmLYu3quHcCx1p+Fe2diu1zcQwAm/yQdgGJZUg9IvQfIaUpkkBAowowiQSApZlHmT5kEsolE1yKUBoSknQNKcFAbJNKBqOhPNOog6OikmUB5kUqPMnDkBkp6L8rlHKdBPVEue3iJVKg6CtCmyTm3ZY81nVRDigndxWp2d2y7D1WvBMbxyWQx0hBMFB9M9ndtNr0muBmy1TVXgPYHtIaFUMcfA7TkV7Zh8SHtDhvQfL6eUgmQOnlClKAgnlDKdA7UQchCYoJS5EoZUjSgIIS1OlKADdADCMtTEIFKJqi0UgcgIFO4pmpFBJTeoa7d6cojcFBDTcjqDeogpWlALXRB4L2H9nPaTvaeR58TQvHSFobF2m6hUztO4g+iDNCdME6BoTIkkApwUoTIDlOVGiCBAogUBThBKHJ1GCnBQGUxEpkkAwhEhSuCBAbHpFREQja5A5SBTJiUAFE0pnJkErhIlAjpuQvbBQRp5SSQOkkkgSSSSBiEySSB0ySSAk6SSAmp4SSQPKctnRJJBGgISSQEHp0kkCQEJJICaVIL2SSQf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4" name="AutoShape 2" descr="data:image/jpeg;base64,/9j/4AAQSkZJRgABAQAAAQABAAD/2wCEAAkGBwgHBgkIBwgKCgkLDRYPDQwMDRsUFRAWIB0iIiAdHx8kKDQsJCYxJx8fLT0tMTU3Ojo6Iys/RD84QzQ5OjcBCgoKDQwNGg8PGjclHyU3Nzc3Nzc3Nzc3Nzc3Nzc3Nzc3Nzc3Nzc3Nzc3Nzc3Nzc3Nzc3Nzc3Nzc3Nzc3Nzc3N//AABEIAH4AUgMBIgACEQEDEQH/xAAcAAABBAMBAAAAAAAAAAAAAAAABAUGBwEDCAL/xAA6EAABAwMCBAMFBQYHAAAAAAABAgMEAAURBiESEzFRIkFhBxQycYEjkaHB8BVTYoKx0RYkM0JDUnL/xAAUAQEAAAAAAAAAAAAAAAAAAAAA/8QAFBEBAAAAAAAAAAAAAAAAAAAAAP/aAAwDAQACEQMRAD8AsBDe3SlDTeElR2Cdye1em0nYn50yuXVU+YY8UcTXNDTQPwvr6kn+BI39dvlQODtxJQVsMENg4S4sZ4z2SnIz94rQ5HnfZ+/vvF98/Zw4uAoj1O31OQPXpl4YjtsMrlqJeLbZDZV026n6nf5Yr0lpQDinXcLKf808Dg9NkJPl6/rANMW3o5q0pjiS6jZzhcPJbPmkr6rV6AfPFJrm7OaaKIBbZIOSYzACR/MoHP62p7YWt1CWISEstIGEjh8IHon+9KUW5L27q1OOdCXNwPp0FBBW7xd2ULanNolsK6qGAseuwANS6xXKNcI3HHc4iNlJUMKSfUeRpQ/ZWljBSOI+lMv7Pcs84y0py0dlgdqCSbAdK8kDtWluQl1pC0K8KhkGvXMoM4orzxVigQ3eO9+yZIYOFlpW+fSodoeSH54ZT8UaI5gD94pRUpX4fdVhS2+KI4D04TVUWZ5uBfVBlXCpbLqD/FkGgtGS4ExmeWjiQCpfD3Q2MgfUhP301SZxXJEELKgyooUvGONzICj9TmlkeY2ly3KQUuJMfC8bhLe54vrw/gaj62nE31KgPs1FRUB5L4vD+dBMbe0lQ3zhKjTolIAGBSC2NgNJUCd+ue/nThQGBSa4R0vxnEkeVKRXl5PG2pPcUEPtCzzn4Z/4jlO/lTuEHOKZre2W9TPoUN1JJ+QqRqZ8VBo4DRSjgooPL6mBDeVJcS0yEErcWoJCR6mqJuKkf4nkrjOqLQfUlC0jqnuO+R+VWV7VGZMrQUwwHS2tlxt1zh80BQz/AFz9KpGLcGVOISiSsuA8KuYAFJO34ZoLZTNdKWkpBDbTSEnhGT8IHzPn9MdzS5pYE9jmO/EsKcJOyepqE6euhWpKXFfaA8Jyepz1NS11SHWH3FSC0SxwlTaOMhWeqR59CCPXagmke5QY6d5OU9SUpJA+tIxr3TXMLQuzHMSSCnPQjvVex5d3YtZNvsaLy2g8CPf3uWn6NHG2e5B7A0+w7fdpXuabnb9NvsyGQp6MxHDTkRR6hJyrjA+nSgnkC5szmUPsKHLWM5ztjvmmKX7RdLw5K40q7MtuIJCkjJIx3wNqSWi1R12WVFaelc1sLCQl3gB7HAOdqirum5wYiGFqgRYQUC5FjRUBzGf3h8RUR1Kid8nptQS+BcLZcr7GkW+Ul/mJWQtDoVkEbdDsKlJAqstIW25w9UpkS5Zkw+WsRlOtpS6nPUHhAyNhVic3c70CnCe9FJud61igRMMtz4L0N4BTUhpTagexGPzrnu82lqPeZZUkIWAhQ4ehIRhQ+YWle1X7ZX+JtB9Krn2k2IwNQPrZSBGuo5yB/wBXR8WPqc/zUEQfacZCZDGeFQCtutWP7Ob373E5DySokgqB3qEtNl7TJWnZxk8KiPKnvQQ4ITamv9ZocJz+dBbLVujuJUIzy2wSSMJHhJ64JHTO+O9aX4ES1x3JJcUuWsBKXXSVKJ7Adq126+tqaw8QMDJV0AqHai1DOavjVydYedtwZ+xYaGVKBVjjA8ycfdQP+m3kftZfJ2b6KT0x+u1aTGjM3N61zkktqXzGFkfEknceuNvvqPWPXlpa1C8XI77Af8QQ+0UEHAyd/wBb0o1tqqJNiRp1nQp8RZCUreR8KCeoz57bemRQSd9qPFucBmKyEJ4SkqAAzsT5U59KiGm7mu+XyOU5KGWFrWQNgeg/rU2U1vjFAk3opRyvSigjGkpXvKG0dxVZ+2LWouGqE2eMlHu1scKfeEK8SnCBxYOcAA7fMU62/UzenrFLnOOo5yGSGUZ3Us7J27ZqknXVvOqddUVOLUVKUepJ3JoLRtCuKySwVkg4JUrqT1BPzzT/AKFa8PvCFeBYPEjsQcEEfLFVrom9twpKoU/CoclPLPF0Sf7VYGmXXLXfVRwv7FZK2ySMEGgsR+wR5EBuTzi2yspUsdNs5Oe22axL1dpMj3O4vMONJ+zSOWXE/IYB+W3alllmtT7Y/DWhJKduFRGCc+dJJbb7cVJihcF5G3CpvjaV6EUEau1h0dqaWy4J8+PFaJBj+5ujmnH+xSk56eQzS73qFNVE05ZLJJjQG1oRxyEctPCCD4QfFnbO/enNa9arZSI0S0ttgD4kEn5gZArWwxeIzyZ91cS9IbJ5fKb4AT2Cd+u9A86VtbEKRcVMoAAcDQwMdN/zH3U/lApPaYq4kFCHiC8olbpHTjO5/t9KWUGrlis16rFBxLIeckPLeeUVOLOSTWuiigKk1g1Q9CWwmStRDJ8C+px2NRmiguWH7Ubfb5Slcl3xYJKBkH1qxNM66tV3j4ZktqyM7bFO3mK5XCiKs+x+y56+2FN60jqJDy1ApVHdbLK21DqhSgo7/gdvKgu5zU9vhtrMmYxtuCVjKh69q1WG4sall+9xlFyFGOUqG6S52z546/dXMl/sd505OYY1HEeRx+MNreyHUg74IJrpD2fa4s+pYkdi3se5LS1gRTjDZT8SQR1GMEHzB8sUEzorNYoCiiig4erIGelYrOcUGKKKKAqY+zPW7+i73zlhTtvk4RKZHXHkpP8AEPxBI9ah9YoJn7T9VNau1a/LZWowGkhiISCPAOqsHuST8sU12K+PWBKX4qyibHltPsEDZQAUFA+hBA+tMNb1KbMQbnm8W+e3lQdeaQ1VbtVWpmbAdTxqQC4wT4m1eYNPtcZ6c1BcdOXFudbH1NuJO6c+FY7EV0j7P/aZa9WJRFdUItyxuys/H/570E7oo2ooOHqKKKAorIHhzWKAooooCiiigK3w5T0KS1JjOKbeaUFIWk4IIrRRQXLG9uUtEZpD0MqcSgBasjc43NFU1RQf/9k="/>
          <p:cNvSpPr>
            <a:spLocks noChangeAspect="1" noChangeArrowheads="1"/>
          </p:cNvSpPr>
          <p:nvPr/>
        </p:nvSpPr>
        <p:spPr bwMode="auto">
          <a:xfrm>
            <a:off x="63500" y="-136525"/>
            <a:ext cx="7810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Планирование образовательной работы с детьми</a:t>
            </a:r>
          </a:p>
        </p:txBody>
      </p:sp>
      <p:sp>
        <p:nvSpPr>
          <p:cNvPr id="18435" name="Содержимое 2"/>
          <p:cNvSpPr>
            <a:spLocks/>
          </p:cNvSpPr>
          <p:nvPr/>
        </p:nvSpPr>
        <p:spPr bwMode="auto">
          <a:xfrm>
            <a:off x="457200" y="10525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Выставка произведений  самых любимых детских авторов: В.С.Сутеева, А.Л.Барто, К.И.Чуковского, С.Я.Маршака.;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Коллективная аппликация по сказке В.С. Сутеева «Под грибом»;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Беседа «Как книга стала книгой»;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Сюжетно-ролевая игра «Библиотека»;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Рассматривание иллюстраций разных художников к сказкам;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Совместная работа родителей с детьми «Книжки-малышки своими руками»;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Драматизация знакомой сказки;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Рисование акварелью по мотивам произведения А.Л.Барто «Игрушки»;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Аппликация по произведению К.И.Чуковского «Умывальников начальник и мочалок командир»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00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00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smtClean="0">
                <a:solidFill>
                  <a:srgbClr val="C00000"/>
                </a:solidFill>
              </a:rPr>
              <a:t>Планирование образовательной работы с детьми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chemeClr val="tx2"/>
                </a:solidFill>
              </a:rPr>
              <a:t>Конкурс рисунков «Мой любимый герой»;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chemeClr val="tx2"/>
                </a:solidFill>
              </a:rPr>
              <a:t>Чтение сказок, рассказов в соответствии с возрастом детей;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chemeClr val="tx2"/>
                </a:solidFill>
              </a:rPr>
              <a:t>Пересказывание прочитанных сказок, их инсценирование;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chemeClr val="tx2"/>
                </a:solidFill>
              </a:rPr>
              <a:t>Загадки о сказках, героях сказок;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>
                <a:solidFill>
                  <a:schemeClr val="tx2"/>
                </a:solidFill>
              </a:rPr>
              <a:t>Разучивание стихотворения по мнемотаблице.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Планирование работы с родителями</a:t>
            </a:r>
          </a:p>
        </p:txBody>
      </p:sp>
      <p:sp>
        <p:nvSpPr>
          <p:cNvPr id="20483" name="Содержимое 2"/>
          <p:cNvSpPr>
            <a:spLocks/>
          </p:cNvSpPr>
          <p:nvPr/>
        </p:nvSpPr>
        <p:spPr bwMode="auto">
          <a:xfrm>
            <a:off x="457200" y="17827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Анкетирование родителей «Организация домашнего чтения в семьях»;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Беседа с родителями «Знакомство с проектом»;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Консультация для родителей «Чтение художественной литературы дома»;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Помощь в пополнении книжного уголка сказками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00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C00000"/>
                </a:solidFill>
              </a:rPr>
              <a:t>Планирование работы в группе</a:t>
            </a:r>
          </a:p>
        </p:txBody>
      </p:sp>
      <p:sp>
        <p:nvSpPr>
          <p:cNvPr id="21507" name="Содержимое 2"/>
          <p:cNvSpPr>
            <a:spLocks/>
          </p:cNvSpPr>
          <p:nvPr/>
        </p:nvSpPr>
        <p:spPr bwMode="auto">
          <a:xfrm>
            <a:off x="457200" y="17827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Пополнение содержания книжного уголка сказками разных жанров;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Организация выставки книг, рисунков;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ru-RU" sz="2000">
                <a:solidFill>
                  <a:srgbClr val="002060"/>
                </a:solidFill>
                <a:latin typeface="Calibri" pitchFamily="34" charset="0"/>
              </a:rPr>
              <a:t>Изготовление костюмов сказочных героев, атрибутов к сюжетно-ролевой игре.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00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588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Педагогический проект «Книга – лучший друг».</vt:lpstr>
      <vt:lpstr>Актуальность проекта:</vt:lpstr>
      <vt:lpstr>Цель:</vt:lpstr>
      <vt:lpstr>Задачи проекта:</vt:lpstr>
      <vt:lpstr>Вид проекта: групповой  Продолжительность:  краткосрочный с 6.04.2015 г. – 30.04.2015 г.  Участники проекта: - дети средней группы - педагоги - родители</vt:lpstr>
      <vt:lpstr>Планирование образовательной работы с детьми</vt:lpstr>
      <vt:lpstr>Планирование образовательной работы с детьми</vt:lpstr>
      <vt:lpstr>Планирование работы с родителями</vt:lpstr>
      <vt:lpstr>Планирование работы в группе</vt:lpstr>
      <vt:lpstr>Разучивание стихотворения по мнемотаблице.</vt:lpstr>
      <vt:lpstr>Пословицы и поговорки о пользе чтения: </vt:lpstr>
      <vt:lpstr>Загадки про книги:</vt:lpstr>
      <vt:lpstr>Ожидаемые результаты:</vt:lpstr>
      <vt:lpstr>Мы помним, как в детстве книги листали, Под подушку сказки любимые клали. Теперь наши дети, наши кровинки Водят пальцем по строчкам и смотрят картинки.  В день детской книги мы шлем поздравленья, Хотим, чтобы книга имела значенье. В наш трудный, в компьютеры загнанный век Пусть книги по-прежнему будут у всех.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Книга - лучший друг</dc:title>
  <dc:creator>Галя</dc:creator>
  <cp:lastModifiedBy>Света</cp:lastModifiedBy>
  <cp:revision>64</cp:revision>
  <dcterms:created xsi:type="dcterms:W3CDTF">2014-03-13T07:57:11Z</dcterms:created>
  <dcterms:modified xsi:type="dcterms:W3CDTF">2015-04-01T07:44:21Z</dcterms:modified>
</cp:coreProperties>
</file>